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61" r:id="rId5"/>
    <p:sldId id="259" r:id="rId6"/>
    <p:sldId id="260" r:id="rId7"/>
    <p:sldId id="262" r:id="rId8"/>
    <p:sldId id="264" r:id="rId9"/>
    <p:sldId id="265" r:id="rId10"/>
    <p:sldId id="266" r:id="rId11"/>
    <p:sldId id="268" r:id="rId12"/>
    <p:sldId id="271" r:id="rId13"/>
    <p:sldId id="267"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12" autoAdjust="0"/>
    <p:restoredTop sz="94660"/>
  </p:normalViewPr>
  <p:slideViewPr>
    <p:cSldViewPr>
      <p:cViewPr varScale="1">
        <p:scale>
          <a:sx n="68" d="100"/>
          <a:sy n="68" d="100"/>
        </p:scale>
        <p:origin x="-139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81E5C157-F6A5-4BB5-B767-09EE1F4831D2}" type="datetimeFigureOut">
              <a:rPr lang="en-US" smtClean="0"/>
              <a:pPr/>
              <a:t>10/8/2012</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4D86129F-8DE8-4745-A31D-8D87CD2EC8BD}"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E5C157-F6A5-4BB5-B767-09EE1F4831D2}" type="datetimeFigureOut">
              <a:rPr lang="en-US" smtClean="0"/>
              <a:pPr/>
              <a:t>10/8/2012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6129F-8DE8-4745-A31D-8D87CD2EC8B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E5C157-F6A5-4BB5-B767-09EE1F4831D2}" type="datetimeFigureOut">
              <a:rPr lang="en-US" smtClean="0"/>
              <a:pPr/>
              <a:t>10/8/2012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6129F-8DE8-4745-A31D-8D87CD2EC8BD}"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1E5C157-F6A5-4BB5-B767-09EE1F4831D2}" type="datetimeFigureOut">
              <a:rPr lang="en-US" smtClean="0"/>
              <a:pPr/>
              <a:t>10/8/2012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6129F-8DE8-4745-A31D-8D87CD2EC8BD}"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81E5C157-F6A5-4BB5-B767-09EE1F4831D2}" type="datetimeFigureOut">
              <a:rPr lang="en-US" smtClean="0"/>
              <a:pPr/>
              <a:t>10/8/2012</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4D86129F-8DE8-4745-A31D-8D87CD2EC8BD}"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1E5C157-F6A5-4BB5-B767-09EE1F4831D2}" type="datetimeFigureOut">
              <a:rPr lang="en-US" smtClean="0"/>
              <a:pPr/>
              <a:t>10/8/2012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86129F-8DE8-4745-A31D-8D87CD2EC8BD}"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1E5C157-F6A5-4BB5-B767-09EE1F4831D2}" type="datetimeFigureOut">
              <a:rPr lang="en-US" smtClean="0"/>
              <a:pPr/>
              <a:t>10/8/2012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86129F-8DE8-4745-A31D-8D87CD2EC8BD}"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1E5C157-F6A5-4BB5-B767-09EE1F4831D2}" type="datetimeFigureOut">
              <a:rPr lang="en-US" smtClean="0"/>
              <a:pPr/>
              <a:t>10/8/2012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86129F-8DE8-4745-A31D-8D87CD2EC8BD}"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E5C157-F6A5-4BB5-B767-09EE1F4831D2}" type="datetimeFigureOut">
              <a:rPr lang="en-US" smtClean="0"/>
              <a:pPr/>
              <a:t>10/8/2012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86129F-8DE8-4745-A31D-8D87CD2EC8BD}"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1E5C157-F6A5-4BB5-B767-09EE1F4831D2}" type="datetimeFigureOut">
              <a:rPr lang="en-US" smtClean="0"/>
              <a:pPr/>
              <a:t>10/8/2012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86129F-8DE8-4745-A31D-8D87CD2EC8BD}"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1E5C157-F6A5-4BB5-B767-09EE1F4831D2}" type="datetimeFigureOut">
              <a:rPr lang="en-US" smtClean="0"/>
              <a:pPr/>
              <a:t>10/8/2012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86129F-8DE8-4745-A31D-8D87CD2EC8BD}"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81E5C157-F6A5-4BB5-B767-09EE1F4831D2}" type="datetimeFigureOut">
              <a:rPr lang="en-US" smtClean="0"/>
              <a:pPr/>
              <a:t>10/8/2012</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4D86129F-8DE8-4745-A31D-8D87CD2EC8BD}"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hyperlink" Target="http://appropriatetechnology.wikispaces.com/Natural+Buildings+in+San+Pablo" TargetMode="Externa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jacksthoughtrack.wordpress.com/2007/12/03/guatemala-volcan-san-pedro/" TargetMode="Externa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eather.hometownlocator.com/weather,n,san%20pablo,location,14.933:-92.cf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2600" dirty="0" smtClean="0"/>
              <a:t>SUSTAINABLE BUILDING MATERIALS,</a:t>
            </a:r>
            <a:br>
              <a:rPr lang="en-US" sz="2600" dirty="0" smtClean="0"/>
            </a:br>
            <a:r>
              <a:rPr lang="en-US" sz="2600" dirty="0" smtClean="0"/>
              <a:t>INSULATION, AND PASSIVE SOLAR DESIGN</a:t>
            </a:r>
            <a:endParaRPr lang="en-US" sz="2600" dirty="0"/>
          </a:p>
        </p:txBody>
      </p:sp>
      <p:sp>
        <p:nvSpPr>
          <p:cNvPr id="3" name="Subtitle 2"/>
          <p:cNvSpPr>
            <a:spLocks noGrp="1"/>
          </p:cNvSpPr>
          <p:nvPr>
            <p:ph type="subTitle" idx="1"/>
          </p:nvPr>
        </p:nvSpPr>
        <p:spPr/>
        <p:txBody>
          <a:bodyPr>
            <a:normAutofit fontScale="62500" lnSpcReduction="20000"/>
          </a:bodyPr>
          <a:lstStyle/>
          <a:p>
            <a:r>
              <a:rPr lang="en-US" sz="1600" dirty="0" smtClean="0"/>
              <a:t>University 391 / Schwartz / Fall 2012</a:t>
            </a:r>
          </a:p>
          <a:p>
            <a:r>
              <a:rPr lang="en-US" sz="1600" dirty="0" smtClean="0"/>
              <a:t>Kirsten </a:t>
            </a:r>
            <a:r>
              <a:rPr lang="en-US" sz="1600" dirty="0" err="1" smtClean="0"/>
              <a:t>Stabler</a:t>
            </a:r>
            <a:r>
              <a:rPr lang="en-US" sz="1600" dirty="0" smtClean="0"/>
              <a:t>, Victoria Carranza, Andrew, Pike Harris, Nina, Meghan Legg, </a:t>
            </a:r>
            <a:r>
              <a:rPr lang="en-US" sz="1600" dirty="0" err="1" smtClean="0"/>
              <a:t>Heiu</a:t>
            </a:r>
            <a:r>
              <a:rPr lang="en-US" sz="1600" dirty="0" smtClean="0"/>
              <a:t> Le, &amp; Mike Miller</a:t>
            </a:r>
            <a:endParaRPr lang="en-US" sz="1600" dirty="0"/>
          </a:p>
        </p:txBody>
      </p:sp>
      <p:pic>
        <p:nvPicPr>
          <p:cNvPr id="5" name="Picture 4" descr="IMG_0297-1.JPG"/>
          <p:cNvPicPr>
            <a:picLocks noChangeAspect="1"/>
          </p:cNvPicPr>
          <p:nvPr/>
        </p:nvPicPr>
        <p:blipFill>
          <a:blip r:embed="rId2" cstate="print"/>
          <a:stretch>
            <a:fillRect/>
          </a:stretch>
        </p:blipFill>
        <p:spPr>
          <a:xfrm>
            <a:off x="1828800" y="76200"/>
            <a:ext cx="5410200" cy="347267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 Investigation</a:t>
            </a:r>
            <a:endParaRPr lang="en-US" dirty="0"/>
          </a:p>
        </p:txBody>
      </p:sp>
      <p:sp>
        <p:nvSpPr>
          <p:cNvPr id="3" name="Content Placeholder 2"/>
          <p:cNvSpPr>
            <a:spLocks noGrp="1"/>
          </p:cNvSpPr>
          <p:nvPr>
            <p:ph sz="quarter" idx="1"/>
          </p:nvPr>
        </p:nvSpPr>
        <p:spPr/>
        <p:txBody>
          <a:bodyPr/>
          <a:lstStyle/>
          <a:p>
            <a:r>
              <a:rPr lang="en-US" dirty="0" smtClean="0"/>
              <a:t>Renewable</a:t>
            </a:r>
          </a:p>
          <a:p>
            <a:pPr lvl="1"/>
            <a:r>
              <a:rPr lang="en-US" dirty="0" smtClean="0"/>
              <a:t>Cob / Mud Bricks / Adobe</a:t>
            </a:r>
          </a:p>
          <a:p>
            <a:pPr lvl="1"/>
            <a:r>
              <a:rPr lang="en-US" dirty="0" smtClean="0"/>
              <a:t>Different Bales</a:t>
            </a:r>
          </a:p>
          <a:p>
            <a:pPr lvl="1"/>
            <a:r>
              <a:rPr lang="en-US" dirty="0" smtClean="0"/>
              <a:t>Biomass – Pressed banana peels</a:t>
            </a:r>
          </a:p>
          <a:p>
            <a:pPr lvl="1"/>
            <a:r>
              <a:rPr lang="en-US" dirty="0" smtClean="0"/>
              <a:t>Other local organics</a:t>
            </a:r>
          </a:p>
        </p:txBody>
      </p:sp>
      <p:pic>
        <p:nvPicPr>
          <p:cNvPr id="4" name="Picture 3" descr="05-04-09plasterwall1.jpg"/>
          <p:cNvPicPr>
            <a:picLocks noChangeAspect="1"/>
          </p:cNvPicPr>
          <p:nvPr/>
        </p:nvPicPr>
        <p:blipFill>
          <a:blip r:embed="rId2" cstate="print"/>
          <a:stretch>
            <a:fillRect/>
          </a:stretch>
        </p:blipFill>
        <p:spPr>
          <a:xfrm>
            <a:off x="4788090" y="3962400"/>
            <a:ext cx="3974910" cy="1972733"/>
          </a:xfrm>
          <a:prstGeom prst="rect">
            <a:avLst/>
          </a:prstGeom>
        </p:spPr>
      </p:pic>
      <p:pic>
        <p:nvPicPr>
          <p:cNvPr id="5" name="Picture 4" descr="cob_construction_content_03.jpg"/>
          <p:cNvPicPr>
            <a:picLocks noChangeAspect="1"/>
          </p:cNvPicPr>
          <p:nvPr/>
        </p:nvPicPr>
        <p:blipFill>
          <a:blip r:embed="rId3" cstate="print"/>
          <a:stretch>
            <a:fillRect/>
          </a:stretch>
        </p:blipFill>
        <p:spPr>
          <a:xfrm>
            <a:off x="1143000" y="3429000"/>
            <a:ext cx="2552700" cy="2812697"/>
          </a:xfrm>
          <a:prstGeom prst="rect">
            <a:avLst/>
          </a:prstGeom>
        </p:spPr>
      </p:pic>
      <p:pic>
        <p:nvPicPr>
          <p:cNvPr id="1026" name="Picture 2"/>
          <p:cNvPicPr>
            <a:picLocks noChangeAspect="1" noChangeArrowheads="1"/>
          </p:cNvPicPr>
          <p:nvPr/>
        </p:nvPicPr>
        <p:blipFill>
          <a:blip r:embed="rId4" cstate="print"/>
          <a:srcRect/>
          <a:stretch>
            <a:fillRect/>
          </a:stretch>
        </p:blipFill>
        <p:spPr bwMode="auto">
          <a:xfrm>
            <a:off x="4914900" y="1752600"/>
            <a:ext cx="3848100" cy="1924050"/>
          </a:xfrm>
          <a:prstGeom prst="rect">
            <a:avLst/>
          </a:prstGeom>
          <a:noFill/>
          <a:ln w="9525">
            <a:noFill/>
            <a:miter lim="800000"/>
            <a:headEnd/>
            <a:tailEnd/>
          </a:ln>
        </p:spPr>
      </p:pic>
      <p:sp>
        <p:nvSpPr>
          <p:cNvPr id="7" name="TextBox 6"/>
          <p:cNvSpPr txBox="1"/>
          <p:nvPr/>
        </p:nvSpPr>
        <p:spPr>
          <a:xfrm>
            <a:off x="533400" y="6324600"/>
            <a:ext cx="8229600" cy="369332"/>
          </a:xfrm>
          <a:prstGeom prst="rect">
            <a:avLst/>
          </a:prstGeom>
          <a:noFill/>
        </p:spPr>
        <p:txBody>
          <a:bodyPr wrap="square" rtlCol="0">
            <a:spAutoFit/>
          </a:bodyPr>
          <a:lstStyle/>
          <a:p>
            <a:r>
              <a:rPr lang="en-US" dirty="0" smtClean="0"/>
              <a:t>Source: </a:t>
            </a:r>
            <a:r>
              <a:rPr lang="en-US" sz="1200" dirty="0" smtClean="0"/>
              <a:t>http://www.ewbgcp.org/images/Feasibility_Biomass_Fuel_Briquettes_from_Banana_Plant_Waste.pdf</a:t>
            </a:r>
            <a:endParaRPr lang="en-US" sz="1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Natural Resources</a:t>
            </a:r>
            <a:endParaRPr lang="en-US" dirty="0"/>
          </a:p>
        </p:txBody>
      </p:sp>
      <p:pic>
        <p:nvPicPr>
          <p:cNvPr id="5" name="Content Placeholder 4" descr="Untitled.jpg"/>
          <p:cNvPicPr>
            <a:picLocks noGrp="1" noChangeAspect="1"/>
          </p:cNvPicPr>
          <p:nvPr>
            <p:ph sz="quarter" idx="1"/>
          </p:nvPr>
        </p:nvPicPr>
        <p:blipFill>
          <a:blip r:embed="rId2" cstate="print"/>
          <a:stretch>
            <a:fillRect/>
          </a:stretch>
        </p:blipFill>
        <p:spPr>
          <a:xfrm>
            <a:off x="142911" y="6824"/>
            <a:ext cx="8772489" cy="6308574"/>
          </a:xfrm>
        </p:spPr>
      </p:pic>
      <p:sp>
        <p:nvSpPr>
          <p:cNvPr id="4" name="TextBox 3"/>
          <p:cNvSpPr txBox="1"/>
          <p:nvPr/>
        </p:nvSpPr>
        <p:spPr>
          <a:xfrm>
            <a:off x="533400" y="6324600"/>
            <a:ext cx="7696200" cy="369332"/>
          </a:xfrm>
          <a:prstGeom prst="rect">
            <a:avLst/>
          </a:prstGeom>
          <a:noFill/>
        </p:spPr>
        <p:txBody>
          <a:bodyPr wrap="square" rtlCol="0">
            <a:spAutoFit/>
          </a:bodyPr>
          <a:lstStyle/>
          <a:p>
            <a:r>
              <a:rPr lang="en-US" dirty="0" smtClean="0"/>
              <a:t>Source: </a:t>
            </a:r>
            <a:r>
              <a:rPr lang="en-US" sz="1400" dirty="0" smtClean="0">
                <a:hlinkClick r:id="rId3"/>
              </a:rPr>
              <a:t>http://appropriatetechnology.wikispaces.com/Natural+Buildings+in+San+Pablo</a:t>
            </a:r>
            <a:endParaRPr lang="en-US"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eenRoof.jpeg"/>
          <p:cNvPicPr>
            <a:picLocks noChangeAspect="1"/>
          </p:cNvPicPr>
          <p:nvPr/>
        </p:nvPicPr>
        <p:blipFill>
          <a:blip r:embed="rId2" cstate="print"/>
          <a:stretch>
            <a:fillRect/>
          </a:stretch>
        </p:blipFill>
        <p:spPr>
          <a:xfrm>
            <a:off x="3657600" y="305739"/>
            <a:ext cx="5486400" cy="6171261"/>
          </a:xfrm>
          <a:prstGeom prst="rect">
            <a:avLst/>
          </a:prstGeom>
        </p:spPr>
      </p:pic>
      <p:pic>
        <p:nvPicPr>
          <p:cNvPr id="8" name="Picture 7" descr="Small-Green-Roofs-cover.jpeg"/>
          <p:cNvPicPr>
            <a:picLocks noChangeAspect="1"/>
          </p:cNvPicPr>
          <p:nvPr/>
        </p:nvPicPr>
        <p:blipFill>
          <a:blip r:embed="rId3" cstate="print"/>
          <a:stretch>
            <a:fillRect/>
          </a:stretch>
        </p:blipFill>
        <p:spPr>
          <a:xfrm>
            <a:off x="76200" y="76200"/>
            <a:ext cx="3512894" cy="3950486"/>
          </a:xfrm>
          <a:prstGeom prst="rect">
            <a:avLst/>
          </a:prstGeom>
        </p:spPr>
      </p:pic>
      <p:pic>
        <p:nvPicPr>
          <p:cNvPr id="9" name="Picture 8" descr="soneva-kiri-resort-green-roof.jpeg"/>
          <p:cNvPicPr>
            <a:picLocks noChangeAspect="1"/>
          </p:cNvPicPr>
          <p:nvPr/>
        </p:nvPicPr>
        <p:blipFill>
          <a:blip r:embed="rId4" cstate="print"/>
          <a:stretch>
            <a:fillRect/>
          </a:stretch>
        </p:blipFill>
        <p:spPr>
          <a:xfrm>
            <a:off x="76200" y="4286437"/>
            <a:ext cx="3595625" cy="2495363"/>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Precedents</a:t>
            </a:r>
            <a:endParaRPr lang="en-US" dirty="0"/>
          </a:p>
        </p:txBody>
      </p:sp>
      <p:sp>
        <p:nvSpPr>
          <p:cNvPr id="3" name="Content Placeholder 2"/>
          <p:cNvSpPr>
            <a:spLocks noGrp="1"/>
          </p:cNvSpPr>
          <p:nvPr>
            <p:ph sz="quarter" idx="1"/>
          </p:nvPr>
        </p:nvSpPr>
        <p:spPr/>
        <p:txBody>
          <a:bodyPr/>
          <a:lstStyle/>
          <a:p>
            <a:r>
              <a:rPr lang="en-US" dirty="0" smtClean="0"/>
              <a:t>Eco-Tec's </a:t>
            </a:r>
            <a:r>
              <a:rPr lang="en-US" dirty="0" err="1" smtClean="0"/>
              <a:t>Ecoparque</a:t>
            </a:r>
            <a:r>
              <a:rPr lang="en-US" dirty="0" smtClean="0"/>
              <a:t> El </a:t>
            </a:r>
            <a:r>
              <a:rPr lang="en-US" dirty="0" err="1" smtClean="0"/>
              <a:t>Zamorano</a:t>
            </a:r>
            <a:r>
              <a:rPr lang="en-US" dirty="0" smtClean="0"/>
              <a:t>, Honduras.</a:t>
            </a:r>
          </a:p>
          <a:p>
            <a:r>
              <a:rPr lang="en-US" dirty="0" smtClean="0"/>
              <a:t>Ecological House</a:t>
            </a:r>
          </a:p>
          <a:p>
            <a:pPr lvl="1"/>
            <a:r>
              <a:rPr lang="en-US" sz="2100" dirty="0" smtClean="0"/>
              <a:t>Constructed with 8,000 bottles with composting toilets and a solar water heating system. The green roof can weigh 30 tons when wet and has been supported by the walls without any extra reinforcement. It is the first house in the world made from PET bottles without using cement in the walls.</a:t>
            </a:r>
            <a:endParaRPr lang="en-US" sz="2100" dirty="0"/>
          </a:p>
        </p:txBody>
      </p:sp>
      <p:pic>
        <p:nvPicPr>
          <p:cNvPr id="4" name="Picture 3" descr="eco-tec honduras Ecoparque Zamorano -.jpg"/>
          <p:cNvPicPr>
            <a:picLocks noChangeAspect="1"/>
          </p:cNvPicPr>
          <p:nvPr/>
        </p:nvPicPr>
        <p:blipFill>
          <a:blip r:embed="rId2" cstate="print"/>
          <a:stretch>
            <a:fillRect/>
          </a:stretch>
        </p:blipFill>
        <p:spPr>
          <a:xfrm>
            <a:off x="342900" y="4038600"/>
            <a:ext cx="3314700" cy="2209800"/>
          </a:xfrm>
          <a:prstGeom prst="rect">
            <a:avLst/>
          </a:prstGeom>
        </p:spPr>
      </p:pic>
      <p:pic>
        <p:nvPicPr>
          <p:cNvPr id="5" name="Picture 4" descr="eco-tec honduras Ecoparque Zamorano 3.jpg"/>
          <p:cNvPicPr>
            <a:picLocks noChangeAspect="1"/>
          </p:cNvPicPr>
          <p:nvPr/>
        </p:nvPicPr>
        <p:blipFill>
          <a:blip r:embed="rId3" cstate="print"/>
          <a:stretch>
            <a:fillRect/>
          </a:stretch>
        </p:blipFill>
        <p:spPr>
          <a:xfrm>
            <a:off x="3733800" y="4000500"/>
            <a:ext cx="2997200" cy="2247900"/>
          </a:xfrm>
          <a:prstGeom prst="rect">
            <a:avLst/>
          </a:prstGeom>
        </p:spPr>
      </p:pic>
      <p:pic>
        <p:nvPicPr>
          <p:cNvPr id="6" name="Picture 5" descr="eco-tec honduras Ecoparque Zamorano inside.jpg"/>
          <p:cNvPicPr>
            <a:picLocks noChangeAspect="1"/>
          </p:cNvPicPr>
          <p:nvPr/>
        </p:nvPicPr>
        <p:blipFill>
          <a:blip r:embed="rId4" cstate="print"/>
          <a:stretch>
            <a:fillRect/>
          </a:stretch>
        </p:blipFill>
        <p:spPr>
          <a:xfrm>
            <a:off x="6858000" y="3886200"/>
            <a:ext cx="1809750" cy="2413000"/>
          </a:xfrm>
          <a:prstGeom prst="rect">
            <a:avLst/>
          </a:prstGeom>
        </p:spPr>
      </p:pic>
      <p:sp>
        <p:nvSpPr>
          <p:cNvPr id="7" name="Rectangle 6"/>
          <p:cNvSpPr/>
          <p:nvPr/>
        </p:nvSpPr>
        <p:spPr>
          <a:xfrm>
            <a:off x="533400" y="6324600"/>
            <a:ext cx="7162800" cy="369332"/>
          </a:xfrm>
          <a:prstGeom prst="rect">
            <a:avLst/>
          </a:prstGeom>
        </p:spPr>
        <p:txBody>
          <a:bodyPr wrap="square">
            <a:spAutoFit/>
          </a:bodyPr>
          <a:lstStyle/>
          <a:p>
            <a:r>
              <a:rPr lang="en-US" dirty="0" smtClean="0"/>
              <a:t>Source: http://www.inspirationgreen.com/plastic-bottle-homes.html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Precedents</a:t>
            </a:r>
            <a:endParaRPr lang="en-US" dirty="0"/>
          </a:p>
        </p:txBody>
      </p:sp>
      <p:sp>
        <p:nvSpPr>
          <p:cNvPr id="3" name="Content Placeholder 2"/>
          <p:cNvSpPr>
            <a:spLocks noGrp="1"/>
          </p:cNvSpPr>
          <p:nvPr>
            <p:ph sz="quarter" idx="1"/>
          </p:nvPr>
        </p:nvSpPr>
        <p:spPr/>
        <p:txBody>
          <a:bodyPr/>
          <a:lstStyle/>
          <a:p>
            <a:r>
              <a:rPr lang="en-US" dirty="0" smtClean="0"/>
              <a:t>My Shelter Foundation </a:t>
            </a:r>
          </a:p>
          <a:p>
            <a:pPr lvl="1"/>
            <a:r>
              <a:rPr lang="en-US" dirty="0" smtClean="0"/>
              <a:t>Built school house made of 9,000 plastic bottles in San Pablo, Philippines. Thousands of volunteers collected the used bottles, helped to raise awareness of the Philippines classroom shortage and participated in building the structure.</a:t>
            </a:r>
            <a:endParaRPr lang="en-US" sz="1800" dirty="0"/>
          </a:p>
        </p:txBody>
      </p:sp>
      <p:pic>
        <p:nvPicPr>
          <p:cNvPr id="7" name="Picture 6" descr="filling the plastic bottles.JPG"/>
          <p:cNvPicPr>
            <a:picLocks noChangeAspect="1"/>
          </p:cNvPicPr>
          <p:nvPr/>
        </p:nvPicPr>
        <p:blipFill>
          <a:blip r:embed="rId2" cstate="print"/>
          <a:stretch>
            <a:fillRect/>
          </a:stretch>
        </p:blipFill>
        <p:spPr>
          <a:xfrm>
            <a:off x="6172200" y="3215640"/>
            <a:ext cx="2133600" cy="1584960"/>
          </a:xfrm>
          <a:prstGeom prst="rect">
            <a:avLst/>
          </a:prstGeom>
        </p:spPr>
      </p:pic>
      <p:pic>
        <p:nvPicPr>
          <p:cNvPr id="8" name="Picture 7" descr="phi;ipivnnes.jpg"/>
          <p:cNvPicPr>
            <a:picLocks noChangeAspect="1"/>
          </p:cNvPicPr>
          <p:nvPr/>
        </p:nvPicPr>
        <p:blipFill>
          <a:blip r:embed="rId3" cstate="print"/>
          <a:stretch>
            <a:fillRect/>
          </a:stretch>
        </p:blipFill>
        <p:spPr>
          <a:xfrm>
            <a:off x="1066800" y="3261360"/>
            <a:ext cx="4572000" cy="3063240"/>
          </a:xfrm>
          <a:prstGeom prst="rect">
            <a:avLst/>
          </a:prstGeom>
        </p:spPr>
      </p:pic>
      <p:pic>
        <p:nvPicPr>
          <p:cNvPr id="9" name="Picture 8" descr="me myself.JPG"/>
          <p:cNvPicPr>
            <a:picLocks noChangeAspect="1"/>
          </p:cNvPicPr>
          <p:nvPr/>
        </p:nvPicPr>
        <p:blipFill>
          <a:blip r:embed="rId4" cstate="print"/>
          <a:stretch>
            <a:fillRect/>
          </a:stretch>
        </p:blipFill>
        <p:spPr>
          <a:xfrm>
            <a:off x="6172200" y="4901184"/>
            <a:ext cx="2133600" cy="1423416"/>
          </a:xfrm>
          <a:prstGeom prst="rect">
            <a:avLst/>
          </a:prstGeom>
        </p:spPr>
      </p:pic>
      <p:sp>
        <p:nvSpPr>
          <p:cNvPr id="10" name="Rectangle 9"/>
          <p:cNvSpPr/>
          <p:nvPr/>
        </p:nvSpPr>
        <p:spPr>
          <a:xfrm>
            <a:off x="533400" y="6324600"/>
            <a:ext cx="7162800" cy="369332"/>
          </a:xfrm>
          <a:prstGeom prst="rect">
            <a:avLst/>
          </a:prstGeom>
        </p:spPr>
        <p:txBody>
          <a:bodyPr wrap="square">
            <a:spAutoFit/>
          </a:bodyPr>
          <a:lstStyle/>
          <a:p>
            <a:r>
              <a:rPr lang="en-US" dirty="0" smtClean="0"/>
              <a:t>Source: http://www.inspirationgreen.com/plastic-bottle-homes.html</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Precedents</a:t>
            </a:r>
            <a:endParaRPr lang="en-US" dirty="0"/>
          </a:p>
        </p:txBody>
      </p:sp>
      <p:sp>
        <p:nvSpPr>
          <p:cNvPr id="3" name="Content Placeholder 2"/>
          <p:cNvSpPr>
            <a:spLocks noGrp="1"/>
          </p:cNvSpPr>
          <p:nvPr>
            <p:ph sz="quarter" idx="1"/>
          </p:nvPr>
        </p:nvSpPr>
        <p:spPr/>
        <p:txBody>
          <a:bodyPr/>
          <a:lstStyle/>
          <a:p>
            <a:r>
              <a:rPr lang="en-US" dirty="0" smtClean="0"/>
              <a:t>Natural Building in San Pablo, </a:t>
            </a:r>
            <a:r>
              <a:rPr lang="en-US" sz="2000" dirty="0" smtClean="0"/>
              <a:t>Previous UNVI 391 Group Research</a:t>
            </a:r>
          </a:p>
          <a:p>
            <a:pPr lvl="1"/>
            <a:r>
              <a:rPr lang="en-US" sz="2000" dirty="0" smtClean="0"/>
              <a:t>From the research, we concluded that straw bale construction is most efficient. Because straw is not readily accessible in the area, we have decided to use corn husks from the waste of harvested corn. In order to do this, we need to make bailers, which can be made of small amounts of wood and some screws. Custom building these bailers also enables us to build custom sized bales to fit the building design. These bales can be used to construct more quickly and efficiently than their current use of adobe. This also provides them to utilize their waste in a productive way.</a:t>
            </a:r>
            <a:endParaRPr lang="en-US" sz="2000" dirty="0"/>
          </a:p>
        </p:txBody>
      </p:sp>
      <p:sp>
        <p:nvSpPr>
          <p:cNvPr id="10" name="Rectangle 9"/>
          <p:cNvSpPr/>
          <p:nvPr/>
        </p:nvSpPr>
        <p:spPr>
          <a:xfrm>
            <a:off x="533400" y="6324600"/>
            <a:ext cx="7162800" cy="369332"/>
          </a:xfrm>
          <a:prstGeom prst="rect">
            <a:avLst/>
          </a:prstGeom>
        </p:spPr>
        <p:txBody>
          <a:bodyPr wrap="square">
            <a:spAutoFit/>
          </a:bodyPr>
          <a:lstStyle/>
          <a:p>
            <a:r>
              <a:rPr lang="en-US" dirty="0" smtClean="0"/>
              <a:t>Source: http://www.inspirationgreen.com/plastic-bottle-homes.html</a:t>
            </a:r>
            <a:endParaRPr lang="en-US" dirty="0"/>
          </a:p>
        </p:txBody>
      </p:sp>
      <p:pic>
        <p:nvPicPr>
          <p:cNvPr id="11" name="Picture 10" descr="000240984.jpg"/>
          <p:cNvPicPr>
            <a:picLocks noChangeAspect="1"/>
          </p:cNvPicPr>
          <p:nvPr/>
        </p:nvPicPr>
        <p:blipFill>
          <a:blip r:embed="rId2" cstate="print"/>
          <a:stretch>
            <a:fillRect/>
          </a:stretch>
        </p:blipFill>
        <p:spPr>
          <a:xfrm>
            <a:off x="1143000" y="4283982"/>
            <a:ext cx="2895600" cy="1932555"/>
          </a:xfrm>
          <a:prstGeom prst="rect">
            <a:avLst/>
          </a:prstGeom>
        </p:spPr>
      </p:pic>
      <p:pic>
        <p:nvPicPr>
          <p:cNvPr id="12" name="Picture 11" descr="straw-bale-construction-lrg.jpg"/>
          <p:cNvPicPr>
            <a:picLocks noChangeAspect="1"/>
          </p:cNvPicPr>
          <p:nvPr/>
        </p:nvPicPr>
        <p:blipFill>
          <a:blip r:embed="rId3" cstate="print"/>
          <a:stretch>
            <a:fillRect/>
          </a:stretch>
        </p:blipFill>
        <p:spPr>
          <a:xfrm>
            <a:off x="5638800" y="4308059"/>
            <a:ext cx="2876550" cy="195939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Location</a:t>
            </a:r>
            <a:endParaRPr lang="en-US" sz="2400" dirty="0"/>
          </a:p>
        </p:txBody>
      </p:sp>
      <p:sp>
        <p:nvSpPr>
          <p:cNvPr id="3" name="Content Placeholder 2"/>
          <p:cNvSpPr>
            <a:spLocks noGrp="1"/>
          </p:cNvSpPr>
          <p:nvPr>
            <p:ph sz="quarter" idx="1"/>
          </p:nvPr>
        </p:nvSpPr>
        <p:spPr>
          <a:xfrm>
            <a:off x="4572000" y="1295400"/>
            <a:ext cx="4041648" cy="4937760"/>
          </a:xfrm>
        </p:spPr>
        <p:txBody>
          <a:bodyPr/>
          <a:lstStyle/>
          <a:p>
            <a:pPr lvl="1"/>
            <a:r>
              <a:rPr lang="en-US" dirty="0" err="1" smtClean="0"/>
              <a:t>Guateca</a:t>
            </a:r>
            <a:endParaRPr lang="en-US" dirty="0" smtClean="0"/>
          </a:p>
          <a:p>
            <a:pPr lvl="1"/>
            <a:r>
              <a:rPr lang="en-US" dirty="0" smtClean="0"/>
              <a:t>San Pablo, Guatemala </a:t>
            </a:r>
          </a:p>
          <a:p>
            <a:pPr lvl="1"/>
            <a:endParaRPr lang="en-US" dirty="0" smtClean="0"/>
          </a:p>
          <a:p>
            <a:pPr lvl="1"/>
            <a:r>
              <a:rPr lang="en-US" sz="2400" dirty="0" smtClean="0"/>
              <a:t>San Pablo </a:t>
            </a:r>
            <a:r>
              <a:rPr lang="en-US" sz="2400" dirty="0" err="1" smtClean="0"/>
              <a:t>Tacana</a:t>
            </a:r>
            <a:r>
              <a:rPr lang="en-US" sz="2400" dirty="0" smtClean="0"/>
              <a:t>, San Marcos, is approximately 260km from the capital Guatemala City, and sits at an elevation of about 10,000ft. </a:t>
            </a:r>
            <a:endParaRPr lang="en-US" dirty="0"/>
          </a:p>
        </p:txBody>
      </p:sp>
      <p:pic>
        <p:nvPicPr>
          <p:cNvPr id="4" name="Picture 3" descr="San Pablo 1.jpg"/>
          <p:cNvPicPr>
            <a:picLocks noChangeAspect="1"/>
          </p:cNvPicPr>
          <p:nvPr/>
        </p:nvPicPr>
        <p:blipFill>
          <a:blip r:embed="rId2" cstate="print"/>
          <a:stretch>
            <a:fillRect/>
          </a:stretch>
        </p:blipFill>
        <p:spPr>
          <a:xfrm>
            <a:off x="457200" y="1295400"/>
            <a:ext cx="4154906" cy="5084476"/>
          </a:xfrm>
          <a:prstGeom prst="rect">
            <a:avLst/>
          </a:prstGeom>
        </p:spPr>
      </p:pic>
      <p:sp>
        <p:nvSpPr>
          <p:cNvPr id="6" name="TextBox 5"/>
          <p:cNvSpPr txBox="1"/>
          <p:nvPr/>
        </p:nvSpPr>
        <p:spPr>
          <a:xfrm>
            <a:off x="609600" y="6324600"/>
            <a:ext cx="7848600" cy="369332"/>
          </a:xfrm>
          <a:prstGeom prst="rect">
            <a:avLst/>
          </a:prstGeom>
          <a:noFill/>
        </p:spPr>
        <p:txBody>
          <a:bodyPr wrap="square" rtlCol="0">
            <a:spAutoFit/>
          </a:bodyPr>
          <a:lstStyle/>
          <a:p>
            <a:r>
              <a:rPr lang="en-US" dirty="0" smtClean="0"/>
              <a:t>Source: Guateca.com</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Statement</a:t>
            </a:r>
            <a:endParaRPr lang="en-US" dirty="0"/>
          </a:p>
        </p:txBody>
      </p:sp>
      <p:sp>
        <p:nvSpPr>
          <p:cNvPr id="3" name="Content Placeholder 2"/>
          <p:cNvSpPr>
            <a:spLocks noGrp="1"/>
          </p:cNvSpPr>
          <p:nvPr>
            <p:ph sz="quarter" idx="1"/>
          </p:nvPr>
        </p:nvSpPr>
        <p:spPr/>
        <p:txBody>
          <a:bodyPr/>
          <a:lstStyle/>
          <a:p>
            <a:pPr lvl="1"/>
            <a:endParaRPr lang="en-US" dirty="0" smtClean="0"/>
          </a:p>
          <a:p>
            <a:pPr lvl="1"/>
            <a:r>
              <a:rPr lang="en-US" dirty="0" smtClean="0"/>
              <a:t>The people of San Pablo, Guatemala continue to build their homes in a way that creates rapid heat loss and contributes to inefficient energy usage, including but not limited to poor lighting, cold environments to sleep in, and hauling more fuel up and down the rough terrain to heat their homes. </a:t>
            </a:r>
          </a:p>
          <a:p>
            <a:pPr lvl="1">
              <a:buNone/>
            </a:pPr>
            <a:r>
              <a:rPr lang="en-US" dirty="0" smtClean="0"/>
              <a:t>	</a:t>
            </a:r>
          </a:p>
          <a:p>
            <a:pPr lvl="1">
              <a:buNone/>
            </a:pPr>
            <a:r>
              <a:rPr lang="en-US" dirty="0" smtClean="0"/>
              <a:t>	How can San Pablo create comfortable and beautiful living spaces while being resourceful at the same time? To increase quality of life it is imperative to incorporate renewable and recyclable alternatives for building design and construction for an energy retrofit in each home. </a:t>
            </a:r>
            <a:br>
              <a:rPr lang="en-US" dirty="0" smtClean="0"/>
            </a:b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Goals…</a:t>
            </a:r>
            <a:endParaRPr lang="en-US" dirty="0"/>
          </a:p>
        </p:txBody>
      </p:sp>
      <p:sp>
        <p:nvSpPr>
          <p:cNvPr id="3" name="Text Placeholder 2"/>
          <p:cNvSpPr>
            <a:spLocks noGrp="1"/>
          </p:cNvSpPr>
          <p:nvPr>
            <p:ph type="body" idx="1"/>
          </p:nvPr>
        </p:nvSpPr>
        <p:spPr/>
        <p:txBody>
          <a:bodyPr/>
          <a:lstStyle/>
          <a:p>
            <a:r>
              <a:rPr lang="en-US" dirty="0" smtClean="0"/>
              <a:t>Context</a:t>
            </a:r>
            <a:endParaRPr lang="en-US" dirty="0"/>
          </a:p>
        </p:txBody>
      </p:sp>
      <p:sp>
        <p:nvSpPr>
          <p:cNvPr id="4" name="Text Placeholder 3"/>
          <p:cNvSpPr>
            <a:spLocks noGrp="1"/>
          </p:cNvSpPr>
          <p:nvPr>
            <p:ph type="body" sz="half" idx="3"/>
          </p:nvPr>
        </p:nvSpPr>
        <p:spPr/>
        <p:txBody>
          <a:bodyPr/>
          <a:lstStyle/>
          <a:p>
            <a:r>
              <a:rPr lang="en-US" dirty="0" smtClean="0"/>
              <a:t>Shelters</a:t>
            </a:r>
            <a:endParaRPr lang="en-US" dirty="0"/>
          </a:p>
        </p:txBody>
      </p:sp>
      <p:sp>
        <p:nvSpPr>
          <p:cNvPr id="5" name="Content Placeholder 4"/>
          <p:cNvSpPr>
            <a:spLocks noGrp="1"/>
          </p:cNvSpPr>
          <p:nvPr>
            <p:ph sz="quarter" idx="2"/>
          </p:nvPr>
        </p:nvSpPr>
        <p:spPr/>
        <p:txBody>
          <a:bodyPr/>
          <a:lstStyle/>
          <a:p>
            <a:r>
              <a:rPr lang="en-US" dirty="0" smtClean="0"/>
              <a:t>People &amp; Culture</a:t>
            </a:r>
          </a:p>
          <a:p>
            <a:r>
              <a:rPr lang="en-US" dirty="0" smtClean="0"/>
              <a:t>Natural Resources &amp; Climate</a:t>
            </a:r>
          </a:p>
          <a:p>
            <a:r>
              <a:rPr lang="en-US" dirty="0" smtClean="0"/>
              <a:t>Quality of Life</a:t>
            </a:r>
          </a:p>
          <a:p>
            <a:endParaRPr lang="en-US" dirty="0"/>
          </a:p>
        </p:txBody>
      </p:sp>
      <p:sp>
        <p:nvSpPr>
          <p:cNvPr id="6" name="Content Placeholder 5"/>
          <p:cNvSpPr>
            <a:spLocks noGrp="1"/>
          </p:cNvSpPr>
          <p:nvPr>
            <p:ph sz="quarter" idx="4"/>
          </p:nvPr>
        </p:nvSpPr>
        <p:spPr/>
        <p:txBody>
          <a:bodyPr/>
          <a:lstStyle/>
          <a:p>
            <a:r>
              <a:rPr lang="en-US" dirty="0" smtClean="0"/>
              <a:t>Existing Technology</a:t>
            </a:r>
          </a:p>
          <a:p>
            <a:r>
              <a:rPr lang="en-US" dirty="0" smtClean="0"/>
              <a:t>New Construction vs. Retrofit</a:t>
            </a:r>
          </a:p>
          <a:p>
            <a:r>
              <a:rPr lang="en-US" dirty="0" smtClean="0"/>
              <a:t>Materials</a:t>
            </a:r>
          </a:p>
          <a:p>
            <a:pPr lvl="1"/>
            <a:r>
              <a:rPr lang="en-US" dirty="0" smtClean="0"/>
              <a:t>Recyclable </a:t>
            </a:r>
          </a:p>
          <a:p>
            <a:pPr lvl="1"/>
            <a:r>
              <a:rPr lang="en-US" dirty="0" smtClean="0"/>
              <a:t>Renewable</a:t>
            </a:r>
          </a:p>
          <a:p>
            <a:r>
              <a:rPr lang="en-US" dirty="0" smtClean="0"/>
              <a:t>Precedents</a:t>
            </a:r>
          </a:p>
        </p:txBody>
      </p:sp>
      <p:pic>
        <p:nvPicPr>
          <p:cNvPr id="7" name="Picture 6" descr="IMG_0196.JPG"/>
          <p:cNvPicPr>
            <a:picLocks noChangeAspect="1"/>
          </p:cNvPicPr>
          <p:nvPr/>
        </p:nvPicPr>
        <p:blipFill>
          <a:blip r:embed="rId2" cstate="print"/>
          <a:stretch>
            <a:fillRect/>
          </a:stretch>
        </p:blipFill>
        <p:spPr>
          <a:xfrm>
            <a:off x="609599" y="4038600"/>
            <a:ext cx="3319887" cy="22098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People &amp; Culture</a:t>
            </a:r>
            <a:endParaRPr lang="en-US" dirty="0"/>
          </a:p>
        </p:txBody>
      </p:sp>
      <p:sp>
        <p:nvSpPr>
          <p:cNvPr id="5" name="TextBox 4"/>
          <p:cNvSpPr txBox="1"/>
          <p:nvPr/>
        </p:nvSpPr>
        <p:spPr>
          <a:xfrm>
            <a:off x="533400" y="5124271"/>
            <a:ext cx="4800600" cy="1200329"/>
          </a:xfrm>
          <a:prstGeom prst="rect">
            <a:avLst/>
          </a:prstGeom>
          <a:noFill/>
        </p:spPr>
        <p:txBody>
          <a:bodyPr wrap="square" rtlCol="0">
            <a:spAutoFit/>
          </a:bodyPr>
          <a:lstStyle/>
          <a:p>
            <a:r>
              <a:rPr lang="en-US" dirty="0" smtClean="0"/>
              <a:t>"farmers who were carrying upwards of 200 lbs of wood each, from two-thirds of the way up the mountain…and would be doing so two or three times that day..." </a:t>
            </a:r>
            <a:endParaRPr lang="en-US" dirty="0"/>
          </a:p>
        </p:txBody>
      </p:sp>
      <p:sp>
        <p:nvSpPr>
          <p:cNvPr id="6" name="TextBox 5"/>
          <p:cNvSpPr txBox="1"/>
          <p:nvPr/>
        </p:nvSpPr>
        <p:spPr>
          <a:xfrm>
            <a:off x="609600" y="6324600"/>
            <a:ext cx="7696200" cy="369332"/>
          </a:xfrm>
          <a:prstGeom prst="rect">
            <a:avLst/>
          </a:prstGeom>
          <a:noFill/>
        </p:spPr>
        <p:txBody>
          <a:bodyPr wrap="square" rtlCol="0">
            <a:spAutoFit/>
          </a:bodyPr>
          <a:lstStyle/>
          <a:p>
            <a:r>
              <a:rPr lang="en-US" dirty="0" smtClean="0"/>
              <a:t>Source: </a:t>
            </a:r>
            <a:r>
              <a:rPr lang="en-US" sz="1400" dirty="0" smtClean="0"/>
              <a:t>(</a:t>
            </a:r>
            <a:r>
              <a:rPr lang="en-US" sz="1400" dirty="0" smtClean="0">
                <a:hlinkClick r:id="rId2"/>
              </a:rPr>
              <a:t>http://jacksthoughtrack.wordpress.com/2007/12/03/guatemala-volcan-san-pedro/</a:t>
            </a:r>
            <a:r>
              <a:rPr lang="en-US" sz="1400" dirty="0" smtClean="0"/>
              <a:t>)</a:t>
            </a:r>
            <a:endParaRPr lang="en-US" sz="1400" dirty="0"/>
          </a:p>
        </p:txBody>
      </p:sp>
      <p:pic>
        <p:nvPicPr>
          <p:cNvPr id="8" name="Content Placeholder 7" descr="2079173021_ffdd758a0c_o.jpg"/>
          <p:cNvPicPr>
            <a:picLocks noGrp="1" noChangeAspect="1"/>
          </p:cNvPicPr>
          <p:nvPr>
            <p:ph sz="quarter" idx="1"/>
          </p:nvPr>
        </p:nvPicPr>
        <p:blipFill>
          <a:blip r:embed="rId3" cstate="print"/>
          <a:stretch>
            <a:fillRect/>
          </a:stretch>
        </p:blipFill>
        <p:spPr>
          <a:xfrm>
            <a:off x="5943601" y="3749040"/>
            <a:ext cx="1981200" cy="2575560"/>
          </a:xfrm>
        </p:spPr>
      </p:pic>
      <p:sp>
        <p:nvSpPr>
          <p:cNvPr id="9" name="TextBox 8"/>
          <p:cNvSpPr txBox="1"/>
          <p:nvPr/>
        </p:nvSpPr>
        <p:spPr>
          <a:xfrm>
            <a:off x="533400" y="1219200"/>
            <a:ext cx="4724400" cy="3139321"/>
          </a:xfrm>
          <a:prstGeom prst="rect">
            <a:avLst/>
          </a:prstGeom>
          <a:noFill/>
        </p:spPr>
        <p:txBody>
          <a:bodyPr wrap="square" rtlCol="0">
            <a:spAutoFit/>
          </a:bodyPr>
          <a:lstStyle/>
          <a:p>
            <a:r>
              <a:rPr lang="en-US" dirty="0" smtClean="0"/>
              <a:t>“Different cultures around the world have developed their own techniques of building based on local resources, topography, and climate. Many of these societies produce decent living spaces, but without knowledge of modern day building techniques and materials, these current living spaces could be much improved. Our team plans on integrating our knowledge of modern day building techniques to produce a more efficient living space…”</a:t>
            </a:r>
          </a:p>
          <a:p>
            <a:r>
              <a:rPr lang="en-US" dirty="0" smtClean="0"/>
              <a:t>- </a:t>
            </a:r>
            <a:r>
              <a:rPr lang="en-US" sz="1000" dirty="0" smtClean="0"/>
              <a:t>http://appropriatetechnology.wikispaces.com/Natural+Buildings+in+San+Pablo</a:t>
            </a:r>
            <a:endParaRPr lang="en-US" sz="1000" dirty="0"/>
          </a:p>
        </p:txBody>
      </p:sp>
      <p:sp>
        <p:nvSpPr>
          <p:cNvPr id="10" name="TextBox 9"/>
          <p:cNvSpPr txBox="1"/>
          <p:nvPr/>
        </p:nvSpPr>
        <p:spPr>
          <a:xfrm>
            <a:off x="533400" y="4419600"/>
            <a:ext cx="5105400" cy="646331"/>
          </a:xfrm>
          <a:prstGeom prst="rect">
            <a:avLst/>
          </a:prstGeom>
          <a:noFill/>
        </p:spPr>
        <p:txBody>
          <a:bodyPr wrap="square" rtlCol="0">
            <a:spAutoFit/>
          </a:bodyPr>
          <a:lstStyle/>
          <a:p>
            <a:r>
              <a:rPr lang="en-US" dirty="0" smtClean="0"/>
              <a:t>Feelings on using waste as a building material?</a:t>
            </a:r>
          </a:p>
          <a:p>
            <a:r>
              <a:rPr lang="en-US" dirty="0" smtClean="0"/>
              <a:t>	“The Mine” </a:t>
            </a:r>
            <a:endParaRPr lang="en-US" dirty="0"/>
          </a:p>
        </p:txBody>
      </p:sp>
      <p:pic>
        <p:nvPicPr>
          <p:cNvPr id="11" name="Picture 10" descr="themine3.jpg"/>
          <p:cNvPicPr>
            <a:picLocks noChangeAspect="1"/>
          </p:cNvPicPr>
          <p:nvPr/>
        </p:nvPicPr>
        <p:blipFill>
          <a:blip r:embed="rId4" cstate="print"/>
          <a:stretch>
            <a:fillRect/>
          </a:stretch>
        </p:blipFill>
        <p:spPr>
          <a:xfrm>
            <a:off x="5334000" y="1219200"/>
            <a:ext cx="3276600" cy="2184400"/>
          </a:xfrm>
          <a:prstGeom prst="rect">
            <a:avLst/>
          </a:prstGeom>
        </p:spPr>
      </p:pic>
      <p:sp>
        <p:nvSpPr>
          <p:cNvPr id="12" name="TextBox 11"/>
          <p:cNvSpPr txBox="1"/>
          <p:nvPr/>
        </p:nvSpPr>
        <p:spPr>
          <a:xfrm>
            <a:off x="5257800" y="3364468"/>
            <a:ext cx="2438400" cy="369332"/>
          </a:xfrm>
          <a:prstGeom prst="rect">
            <a:avLst/>
          </a:prstGeom>
          <a:noFill/>
        </p:spPr>
        <p:txBody>
          <a:bodyPr wrap="square" rtlCol="0">
            <a:spAutoFit/>
          </a:bodyPr>
          <a:lstStyle/>
          <a:p>
            <a:r>
              <a:rPr lang="en-US" dirty="0" smtClean="0"/>
              <a:t>Economic Prosperity?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Natural Resources &amp; Climate</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Existing building materials:</a:t>
            </a:r>
          </a:p>
          <a:p>
            <a:pPr lvl="1"/>
            <a:r>
              <a:rPr lang="en-US" dirty="0" smtClean="0"/>
              <a:t>Clay, Sand, Hay, Water, Corrugated Steel</a:t>
            </a:r>
          </a:p>
          <a:p>
            <a:pPr lvl="1"/>
            <a:r>
              <a:rPr lang="en-US" dirty="0" smtClean="0"/>
              <a:t>Adobe - sand, clay, and water with a bit of straw, twigs or manure thrown in</a:t>
            </a:r>
            <a:br>
              <a:rPr lang="en-US" dirty="0" smtClean="0"/>
            </a:br>
            <a:endParaRPr lang="en-US" dirty="0" smtClean="0"/>
          </a:p>
          <a:p>
            <a:r>
              <a:rPr lang="en-US" dirty="0" smtClean="0"/>
              <a:t>Natural materials</a:t>
            </a:r>
          </a:p>
          <a:p>
            <a:pPr lvl="1"/>
            <a:r>
              <a:rPr lang="en-US" dirty="0" smtClean="0"/>
              <a:t>Fire wood, bamboo, cob, stones, pine needles, corn husks, straw</a:t>
            </a:r>
          </a:p>
          <a:p>
            <a:pPr>
              <a:buNone/>
            </a:pPr>
            <a:endParaRPr lang="en-US" dirty="0" smtClean="0"/>
          </a:p>
          <a:p>
            <a:r>
              <a:rPr lang="en-US" dirty="0" smtClean="0"/>
              <a:t>Climate</a:t>
            </a:r>
          </a:p>
          <a:p>
            <a:pPr lvl="1"/>
            <a:r>
              <a:rPr lang="en-US" dirty="0" smtClean="0"/>
              <a:t>Max Average Temp: 78 F      	Max. Temp: 90 F (This week)</a:t>
            </a:r>
          </a:p>
          <a:p>
            <a:pPr lvl="1"/>
            <a:r>
              <a:rPr lang="en-US" dirty="0" smtClean="0"/>
              <a:t>Min Average Temp: 44 F       	Min. Temp: 73 F (This week)</a:t>
            </a:r>
          </a:p>
          <a:p>
            <a:pPr lvl="1"/>
            <a:r>
              <a:rPr lang="en-US" dirty="0" smtClean="0"/>
              <a:t>Average humidity (high): 23 Inches</a:t>
            </a:r>
          </a:p>
          <a:p>
            <a:pPr lvl="1"/>
            <a:r>
              <a:rPr lang="en-US" dirty="0" smtClean="0"/>
              <a:t>Average humidity (low):  2 Inches</a:t>
            </a:r>
          </a:p>
          <a:p>
            <a:endParaRPr lang="en-US" dirty="0"/>
          </a:p>
        </p:txBody>
      </p:sp>
      <p:sp>
        <p:nvSpPr>
          <p:cNvPr id="4" name="TextBox 3"/>
          <p:cNvSpPr txBox="1"/>
          <p:nvPr/>
        </p:nvSpPr>
        <p:spPr>
          <a:xfrm>
            <a:off x="609600" y="6324600"/>
            <a:ext cx="7696200" cy="369332"/>
          </a:xfrm>
          <a:prstGeom prst="rect">
            <a:avLst/>
          </a:prstGeom>
          <a:noFill/>
        </p:spPr>
        <p:txBody>
          <a:bodyPr wrap="square" rtlCol="0">
            <a:spAutoFit/>
          </a:bodyPr>
          <a:lstStyle/>
          <a:p>
            <a:r>
              <a:rPr lang="en-US" dirty="0" smtClean="0"/>
              <a:t>Source: </a:t>
            </a:r>
            <a:r>
              <a:rPr lang="en-US" sz="1400" dirty="0" smtClean="0">
                <a:hlinkClick r:id="rId2"/>
              </a:rPr>
              <a:t>http://weather.hometownlocator.com/weather,n,san%20pablo,location,14.933:-92.cfm</a:t>
            </a:r>
            <a:endParaRPr lang="en-US" sz="1400" dirty="0"/>
          </a:p>
        </p:txBody>
      </p:sp>
      <p:pic>
        <p:nvPicPr>
          <p:cNvPr id="6" name="Picture 5" descr="images.jpg"/>
          <p:cNvPicPr>
            <a:picLocks noChangeAspect="1"/>
          </p:cNvPicPr>
          <p:nvPr/>
        </p:nvPicPr>
        <p:blipFill>
          <a:blip r:embed="rId3" cstate="print"/>
          <a:stretch>
            <a:fillRect/>
          </a:stretch>
        </p:blipFill>
        <p:spPr>
          <a:xfrm>
            <a:off x="5257800" y="5154608"/>
            <a:ext cx="3438525" cy="116999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Existing Technology </a:t>
            </a:r>
            <a:endParaRPr lang="en-US" dirty="0"/>
          </a:p>
        </p:txBody>
      </p:sp>
      <p:sp>
        <p:nvSpPr>
          <p:cNvPr id="5" name="Content Placeholder 4"/>
          <p:cNvSpPr>
            <a:spLocks noGrp="1"/>
          </p:cNvSpPr>
          <p:nvPr>
            <p:ph sz="quarter" idx="1"/>
          </p:nvPr>
        </p:nvSpPr>
        <p:spPr/>
        <p:txBody>
          <a:bodyPr>
            <a:normAutofit fontScale="77500" lnSpcReduction="20000"/>
          </a:bodyPr>
          <a:lstStyle/>
          <a:p>
            <a:r>
              <a:rPr lang="en-US" dirty="0" smtClean="0"/>
              <a:t>Issues pertaining to San Pablo Residence:</a:t>
            </a:r>
          </a:p>
          <a:p>
            <a:pPr lvl="1"/>
            <a:r>
              <a:rPr lang="en-US" dirty="0" smtClean="0"/>
              <a:t>Warmth (Heat Retention)</a:t>
            </a:r>
          </a:p>
          <a:p>
            <a:pPr lvl="1"/>
            <a:r>
              <a:rPr lang="en-US" dirty="0" smtClean="0"/>
              <a:t>Light</a:t>
            </a:r>
          </a:p>
          <a:p>
            <a:pPr lvl="1"/>
            <a:r>
              <a:rPr lang="en-US" dirty="0" smtClean="0"/>
              <a:t>Energy Use</a:t>
            </a:r>
          </a:p>
          <a:p>
            <a:pPr lvl="1"/>
            <a:r>
              <a:rPr lang="en-US" dirty="0" smtClean="0"/>
              <a:t>Technology</a:t>
            </a:r>
          </a:p>
          <a:p>
            <a:pPr lvl="1"/>
            <a:r>
              <a:rPr lang="en-US" dirty="0" smtClean="0"/>
              <a:t>Structural Integrity</a:t>
            </a:r>
          </a:p>
          <a:p>
            <a:pPr lvl="1"/>
            <a:r>
              <a:rPr lang="en-US" dirty="0" smtClean="0"/>
              <a:t>Cost</a:t>
            </a:r>
          </a:p>
          <a:p>
            <a:pPr lvl="1"/>
            <a:r>
              <a:rPr lang="en-US" dirty="0" smtClean="0"/>
              <a:t>Resources</a:t>
            </a:r>
          </a:p>
          <a:p>
            <a:pPr lvl="1"/>
            <a:r>
              <a:rPr lang="en-US" dirty="0" smtClean="0"/>
              <a:t>Location/Topography</a:t>
            </a:r>
          </a:p>
          <a:p>
            <a:pPr lvl="2"/>
            <a:r>
              <a:rPr lang="en-US" dirty="0" smtClean="0"/>
              <a:t>Earthquakes</a:t>
            </a:r>
          </a:p>
          <a:p>
            <a:r>
              <a:rPr lang="en-US" dirty="0" smtClean="0"/>
              <a:t>Current Materials Used:</a:t>
            </a:r>
          </a:p>
          <a:p>
            <a:pPr lvl="1"/>
            <a:r>
              <a:rPr lang="en-US" dirty="0" smtClean="0"/>
              <a:t>Clay</a:t>
            </a:r>
          </a:p>
          <a:p>
            <a:pPr lvl="1"/>
            <a:r>
              <a:rPr lang="en-US" dirty="0" smtClean="0"/>
              <a:t>Sand</a:t>
            </a:r>
          </a:p>
          <a:p>
            <a:pPr lvl="1"/>
            <a:r>
              <a:rPr lang="en-US" dirty="0" smtClean="0"/>
              <a:t>Hay</a:t>
            </a:r>
          </a:p>
          <a:p>
            <a:pPr lvl="1"/>
            <a:r>
              <a:rPr lang="en-US" dirty="0" smtClean="0"/>
              <a:t>Water</a:t>
            </a:r>
          </a:p>
          <a:p>
            <a:pPr lvl="1"/>
            <a:r>
              <a:rPr lang="en-US" dirty="0" smtClean="0"/>
              <a:t>Corrugated Steel</a:t>
            </a:r>
          </a:p>
          <a:p>
            <a:endParaRPr lang="en-US" dirty="0"/>
          </a:p>
        </p:txBody>
      </p:sp>
      <p:sp>
        <p:nvSpPr>
          <p:cNvPr id="4" name="TextBox 3"/>
          <p:cNvSpPr txBox="1"/>
          <p:nvPr/>
        </p:nvSpPr>
        <p:spPr>
          <a:xfrm>
            <a:off x="609600" y="6324600"/>
            <a:ext cx="7696200" cy="584775"/>
          </a:xfrm>
          <a:prstGeom prst="rect">
            <a:avLst/>
          </a:prstGeom>
          <a:noFill/>
        </p:spPr>
        <p:txBody>
          <a:bodyPr wrap="square" rtlCol="0">
            <a:spAutoFit/>
          </a:bodyPr>
          <a:lstStyle/>
          <a:p>
            <a:r>
              <a:rPr lang="en-US" dirty="0" smtClean="0"/>
              <a:t>Source: </a:t>
            </a:r>
            <a:r>
              <a:rPr lang="en-US" sz="1400" dirty="0" smtClean="0"/>
              <a:t> http://appropriatetechnology.wikispaces.com/Natural+Buildings+in+San+Pablo</a:t>
            </a:r>
          </a:p>
          <a:p>
            <a:endParaRPr lang="en-US" sz="1400" dirty="0"/>
          </a:p>
        </p:txBody>
      </p:sp>
      <p:pic>
        <p:nvPicPr>
          <p:cNvPr id="6" name="Picture 5" descr="img_0964.jpg"/>
          <p:cNvPicPr>
            <a:picLocks noChangeAspect="1"/>
          </p:cNvPicPr>
          <p:nvPr/>
        </p:nvPicPr>
        <p:blipFill>
          <a:blip r:embed="rId2" cstate="print"/>
          <a:stretch>
            <a:fillRect/>
          </a:stretch>
        </p:blipFill>
        <p:spPr>
          <a:xfrm>
            <a:off x="5103000" y="1219200"/>
            <a:ext cx="3657600" cy="2743200"/>
          </a:xfrm>
          <a:prstGeom prst="rect">
            <a:avLst/>
          </a:prstGeom>
        </p:spPr>
      </p:pic>
      <p:pic>
        <p:nvPicPr>
          <p:cNvPr id="7" name="Picture 6" descr="img01377-20120726-1025.jpg"/>
          <p:cNvPicPr>
            <a:picLocks noChangeAspect="1"/>
          </p:cNvPicPr>
          <p:nvPr/>
        </p:nvPicPr>
        <p:blipFill>
          <a:blip r:embed="rId3" cstate="print"/>
          <a:stretch>
            <a:fillRect/>
          </a:stretch>
        </p:blipFill>
        <p:spPr>
          <a:xfrm>
            <a:off x="5410200" y="4038600"/>
            <a:ext cx="3048000" cy="22860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Construction vs. Retrofit</a:t>
            </a:r>
            <a:endParaRPr lang="en-US" dirty="0"/>
          </a:p>
        </p:txBody>
      </p:sp>
      <p:pic>
        <p:nvPicPr>
          <p:cNvPr id="4" name="Content Placeholder 3" descr="guateca.jpg"/>
          <p:cNvPicPr>
            <a:picLocks noGrp="1" noChangeAspect="1"/>
          </p:cNvPicPr>
          <p:nvPr>
            <p:ph sz="quarter" idx="1"/>
          </p:nvPr>
        </p:nvPicPr>
        <p:blipFill>
          <a:blip r:embed="rId2" cstate="print"/>
          <a:stretch>
            <a:fillRect/>
          </a:stretch>
        </p:blipFill>
        <p:spPr>
          <a:xfrm>
            <a:off x="4206240" y="1219200"/>
            <a:ext cx="4480560" cy="3733800"/>
          </a:xfrm>
        </p:spPr>
      </p:pic>
      <p:sp>
        <p:nvSpPr>
          <p:cNvPr id="5" name="TextBox 4"/>
          <p:cNvSpPr txBox="1"/>
          <p:nvPr/>
        </p:nvSpPr>
        <p:spPr>
          <a:xfrm>
            <a:off x="685800" y="5105400"/>
            <a:ext cx="8229600" cy="1034899"/>
          </a:xfrm>
          <a:prstGeom prst="rect">
            <a:avLst/>
          </a:prstGeom>
          <a:noFill/>
        </p:spPr>
        <p:txBody>
          <a:bodyPr wrap="square" rtlCol="0">
            <a:spAutoFit/>
          </a:bodyPr>
          <a:lstStyle/>
          <a:p>
            <a:pPr>
              <a:lnSpc>
                <a:spcPct val="125000"/>
              </a:lnSpc>
            </a:pPr>
            <a:r>
              <a:rPr lang="en-US" sz="1700" b="1" dirty="0" smtClean="0"/>
              <a:t>Aspects of </a:t>
            </a:r>
            <a:r>
              <a:rPr lang="en-US" sz="1700" b="1" dirty="0" err="1" smtClean="0"/>
              <a:t>Guateca’s</a:t>
            </a:r>
            <a:r>
              <a:rPr lang="en-US" sz="1700" b="1" dirty="0" smtClean="0"/>
              <a:t> Mission</a:t>
            </a:r>
          </a:p>
          <a:p>
            <a:pPr lvl="1">
              <a:lnSpc>
                <a:spcPct val="125000"/>
              </a:lnSpc>
              <a:buFont typeface="Wingdings" pitchFamily="2" charset="2"/>
              <a:buChar char="§"/>
            </a:pPr>
            <a:r>
              <a:rPr lang="en-US" sz="1600" dirty="0" smtClean="0"/>
              <a:t>Build cross-cultural community with the needs and interests of both communities in mind.</a:t>
            </a:r>
          </a:p>
          <a:p>
            <a:pPr lvl="1">
              <a:lnSpc>
                <a:spcPct val="125000"/>
              </a:lnSpc>
              <a:buFont typeface="Wingdings" pitchFamily="2" charset="2"/>
              <a:buChar char="§"/>
            </a:pPr>
            <a:r>
              <a:rPr lang="en-US" sz="1600" dirty="0" smtClean="0"/>
              <a:t>Develop sustainable technologies to meet the needs of San Pablo.</a:t>
            </a:r>
            <a:endParaRPr lang="en-US" sz="1600" dirty="0"/>
          </a:p>
        </p:txBody>
      </p:sp>
      <p:sp>
        <p:nvSpPr>
          <p:cNvPr id="8" name="Content Placeholder 4"/>
          <p:cNvSpPr txBox="1">
            <a:spLocks/>
          </p:cNvSpPr>
          <p:nvPr/>
        </p:nvSpPr>
        <p:spPr>
          <a:xfrm>
            <a:off x="533400" y="1295400"/>
            <a:ext cx="3657600" cy="4937760"/>
          </a:xfrm>
          <a:prstGeom prst="rect">
            <a:avLst/>
          </a:prstGeom>
        </p:spPr>
        <p:txBody>
          <a:bodyPr vert="horz">
            <a:normAutofit/>
          </a:bodyPr>
          <a:lstStyle/>
          <a:p>
            <a:pPr>
              <a:lnSpc>
                <a:spcPct val="125000"/>
              </a:lnSpc>
            </a:pPr>
            <a:r>
              <a:rPr lang="en-US" sz="2800" dirty="0" smtClean="0"/>
              <a:t>Retrofit</a:t>
            </a:r>
          </a:p>
          <a:p>
            <a:pPr marL="548640" marR="0" lvl="1" indent="-274320" algn="l" defTabSz="914400" rtl="0" eaLnBrk="1" fontAlgn="auto" latinLnBrk="0" hangingPunct="1">
              <a:lnSpc>
                <a:spcPct val="100000"/>
              </a:lnSpc>
              <a:spcBef>
                <a:spcPts val="500"/>
              </a:spcBef>
              <a:spcAft>
                <a:spcPts val="0"/>
              </a:spcAft>
              <a:buClr>
                <a:schemeClr val="accent2"/>
              </a:buClr>
              <a:buSzPct val="76000"/>
              <a:buFont typeface="Wingdings 3"/>
              <a:buChar char=""/>
              <a:tabLst/>
              <a:defRPr/>
            </a:pPr>
            <a:r>
              <a:rPr kumimoji="0" lang="en-US" sz="2300" b="0" i="0" u="none" strike="noStrike" kern="1200" cap="none" spc="0" normalizeH="0" baseline="0" noProof="0" dirty="0" smtClean="0">
                <a:ln>
                  <a:noFill/>
                </a:ln>
                <a:solidFill>
                  <a:schemeClr val="tx2"/>
                </a:solidFill>
                <a:effectLst/>
                <a:uLnTx/>
                <a:uFillTx/>
                <a:latin typeface="+mn-lt"/>
                <a:ea typeface="+mn-ea"/>
                <a:cs typeface="+mn-cs"/>
              </a:rPr>
              <a:t>Integrate our research</a:t>
            </a:r>
            <a:r>
              <a:rPr kumimoji="0" lang="en-US" sz="2300" b="0" i="0" u="none" strike="noStrike" kern="1200" cap="none" spc="0" normalizeH="0" noProof="0" dirty="0" smtClean="0">
                <a:ln>
                  <a:noFill/>
                </a:ln>
                <a:solidFill>
                  <a:schemeClr val="tx2"/>
                </a:solidFill>
                <a:effectLst/>
                <a:uLnTx/>
                <a:uFillTx/>
                <a:latin typeface="+mn-lt"/>
                <a:ea typeface="+mn-ea"/>
                <a:cs typeface="+mn-cs"/>
              </a:rPr>
              <a:t> with the existing building methods.  </a:t>
            </a:r>
          </a:p>
          <a:p>
            <a:pPr marL="548640" marR="0" lvl="1" indent="-274320" algn="l" defTabSz="914400" rtl="0" eaLnBrk="1" fontAlgn="auto" latinLnBrk="0" hangingPunct="1">
              <a:lnSpc>
                <a:spcPct val="100000"/>
              </a:lnSpc>
              <a:spcBef>
                <a:spcPts val="500"/>
              </a:spcBef>
              <a:spcAft>
                <a:spcPts val="0"/>
              </a:spcAft>
              <a:buClr>
                <a:schemeClr val="accent2"/>
              </a:buClr>
              <a:buSzPct val="76000"/>
              <a:buFont typeface="Wingdings 3"/>
              <a:buChar char=""/>
              <a:tabLst/>
              <a:defRPr/>
            </a:pPr>
            <a:r>
              <a:rPr kumimoji="0" lang="en-US" sz="2300" b="0" i="0" u="none" strike="noStrike" kern="1200" cap="none" spc="0" normalizeH="0" noProof="0" dirty="0" smtClean="0">
                <a:ln>
                  <a:noFill/>
                </a:ln>
                <a:solidFill>
                  <a:schemeClr val="tx2"/>
                </a:solidFill>
                <a:effectLst/>
                <a:uLnTx/>
                <a:uFillTx/>
                <a:latin typeface="+mn-lt"/>
                <a:ea typeface="+mn-ea"/>
                <a:cs typeface="+mn-cs"/>
              </a:rPr>
              <a:t>Focusing on recyclable and renewable building materials to address current issues.</a:t>
            </a:r>
            <a:endParaRPr kumimoji="0" lang="en-US" sz="2300" b="0" i="0" u="none" strike="noStrike" kern="1200" cap="none" spc="0" normalizeH="0" baseline="0" noProof="0" dirty="0" smtClean="0">
              <a:ln>
                <a:noFill/>
              </a:ln>
              <a:solidFill>
                <a:schemeClr val="tx2"/>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accent1"/>
              </a:buClr>
              <a:buSzPct val="76000"/>
              <a:buFont typeface="Wingdings 3"/>
              <a:buChar char=""/>
              <a:tabLst/>
              <a:defRPr/>
            </a:pP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 Investigation</a:t>
            </a:r>
            <a:endParaRPr lang="en-US" dirty="0"/>
          </a:p>
        </p:txBody>
      </p:sp>
      <p:sp>
        <p:nvSpPr>
          <p:cNvPr id="3" name="Content Placeholder 2"/>
          <p:cNvSpPr>
            <a:spLocks noGrp="1"/>
          </p:cNvSpPr>
          <p:nvPr>
            <p:ph sz="quarter" idx="1"/>
          </p:nvPr>
        </p:nvSpPr>
        <p:spPr/>
        <p:txBody>
          <a:bodyPr/>
          <a:lstStyle/>
          <a:p>
            <a:r>
              <a:rPr lang="en-US" dirty="0" smtClean="0"/>
              <a:t>Recyclable</a:t>
            </a:r>
          </a:p>
          <a:p>
            <a:r>
              <a:rPr lang="en-US" sz="2000" dirty="0" smtClean="0"/>
              <a:t>"Lack of resources often prevents the problems from being solved.  This is where resourcefulness comes into play:  if you don’t have what you need make do with what you already have." </a:t>
            </a:r>
          </a:p>
          <a:p>
            <a:pPr>
              <a:buNone/>
            </a:pPr>
            <a:r>
              <a:rPr lang="en-US" sz="2000" dirty="0" smtClean="0"/>
              <a:t>		- S. </a:t>
            </a:r>
            <a:r>
              <a:rPr lang="en-US" sz="2000" dirty="0" err="1" smtClean="0"/>
              <a:t>Shoppman</a:t>
            </a:r>
            <a:r>
              <a:rPr lang="en-US" dirty="0" smtClean="0"/>
              <a:t> </a:t>
            </a:r>
            <a:endParaRPr lang="en-US" dirty="0"/>
          </a:p>
        </p:txBody>
      </p:sp>
      <p:pic>
        <p:nvPicPr>
          <p:cNvPr id="4" name="Picture 3" descr="hug it.JPG"/>
          <p:cNvPicPr>
            <a:picLocks noChangeAspect="1"/>
          </p:cNvPicPr>
          <p:nvPr/>
        </p:nvPicPr>
        <p:blipFill>
          <a:blip r:embed="rId2" cstate="print"/>
          <a:stretch>
            <a:fillRect/>
          </a:stretch>
        </p:blipFill>
        <p:spPr>
          <a:xfrm>
            <a:off x="5029200" y="2449830"/>
            <a:ext cx="3695700" cy="3972878"/>
          </a:xfrm>
          <a:prstGeom prst="rect">
            <a:avLst/>
          </a:prstGeom>
        </p:spPr>
      </p:pic>
      <p:sp>
        <p:nvSpPr>
          <p:cNvPr id="5" name="TextBox 4"/>
          <p:cNvSpPr txBox="1"/>
          <p:nvPr/>
        </p:nvSpPr>
        <p:spPr>
          <a:xfrm>
            <a:off x="609600" y="6324600"/>
            <a:ext cx="7162800" cy="369332"/>
          </a:xfrm>
          <a:prstGeom prst="rect">
            <a:avLst/>
          </a:prstGeom>
          <a:noFill/>
        </p:spPr>
        <p:txBody>
          <a:bodyPr wrap="square" rtlCol="0">
            <a:spAutoFit/>
          </a:bodyPr>
          <a:lstStyle/>
          <a:p>
            <a:r>
              <a:rPr lang="en-US" dirty="0" smtClean="0"/>
              <a:t>Source:  http://inspirationgreen.com/plastic-bottle-schools.html</a:t>
            </a:r>
            <a:endParaRPr lang="en-US" dirty="0"/>
          </a:p>
        </p:txBody>
      </p:sp>
      <p:sp>
        <p:nvSpPr>
          <p:cNvPr id="6" name="TextBox 5"/>
          <p:cNvSpPr txBox="1"/>
          <p:nvPr/>
        </p:nvSpPr>
        <p:spPr>
          <a:xfrm>
            <a:off x="609600" y="3254514"/>
            <a:ext cx="4419600" cy="707886"/>
          </a:xfrm>
          <a:prstGeom prst="rect">
            <a:avLst/>
          </a:prstGeom>
          <a:noFill/>
        </p:spPr>
        <p:txBody>
          <a:bodyPr wrap="square" rtlCol="0">
            <a:spAutoFit/>
          </a:bodyPr>
          <a:lstStyle/>
          <a:p>
            <a:r>
              <a:rPr lang="en-US" sz="2000" dirty="0" smtClean="0"/>
              <a:t>Can the problem be a solution? </a:t>
            </a:r>
            <a:br>
              <a:rPr lang="en-US" sz="2000" dirty="0" smtClean="0"/>
            </a:br>
            <a:r>
              <a:rPr lang="en-US" sz="2000" dirty="0" smtClean="0"/>
              <a:t>Looking at used materials as insulators </a:t>
            </a:r>
            <a:endParaRPr lang="en-US" sz="2000" dirty="0"/>
          </a:p>
        </p:txBody>
      </p:sp>
      <p:pic>
        <p:nvPicPr>
          <p:cNvPr id="9" name="Picture 8" descr="dump.jpg"/>
          <p:cNvPicPr>
            <a:picLocks noChangeAspect="1"/>
          </p:cNvPicPr>
          <p:nvPr/>
        </p:nvPicPr>
        <p:blipFill>
          <a:blip r:embed="rId3" cstate="print"/>
          <a:srcRect t="10556"/>
          <a:stretch>
            <a:fillRect/>
          </a:stretch>
        </p:blipFill>
        <p:spPr>
          <a:xfrm>
            <a:off x="929381" y="3985650"/>
            <a:ext cx="2194819" cy="233895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1479</TotalTime>
  <Words>729</Words>
  <Application>Microsoft Office PowerPoint</Application>
  <PresentationFormat>On-screen Show (4:3)</PresentationFormat>
  <Paragraphs>100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Origin</vt:lpstr>
      <vt:lpstr>SUSTAINABLE BUILDING MATERIALS, INSULATION, AND PASSIVE SOLAR DESIGN</vt:lpstr>
      <vt:lpstr>Location</vt:lpstr>
      <vt:lpstr>Problem Statement</vt:lpstr>
      <vt:lpstr>Our Goals…</vt:lpstr>
      <vt:lpstr>People &amp; Culture</vt:lpstr>
      <vt:lpstr>Natural Resources &amp; Climate</vt:lpstr>
      <vt:lpstr>Existing Technology </vt:lpstr>
      <vt:lpstr>New Construction vs. Retrofit</vt:lpstr>
      <vt:lpstr>Material Investigation</vt:lpstr>
      <vt:lpstr>Material Investigation</vt:lpstr>
      <vt:lpstr>Natural Resources</vt:lpstr>
      <vt:lpstr>Slide 12</vt:lpstr>
      <vt:lpstr>Precedents</vt:lpstr>
      <vt:lpstr>Precedents</vt:lpstr>
      <vt:lpstr>Precedents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SUSTAINABLE BUILDING MATERIALS, INSULATION, AND PASSIVE SOLAR DESIGN</dc:title>
  <dc:creator>Miller</dc:creator>
  <cp:lastModifiedBy>Miller</cp:lastModifiedBy>
  <cp:revision>12</cp:revision>
  <dcterms:created xsi:type="dcterms:W3CDTF">2012-10-07T22:34:13Z</dcterms:created>
  <dcterms:modified xsi:type="dcterms:W3CDTF">2012-10-09T00:18:08Z</dcterms:modified>
</cp:coreProperties>
</file>